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9"/>
  </p:notesMasterIdLst>
  <p:sldIdLst>
    <p:sldId id="256" r:id="rId2"/>
    <p:sldId id="273" r:id="rId3"/>
    <p:sldId id="257" r:id="rId4"/>
    <p:sldId id="259" r:id="rId5"/>
    <p:sldId id="260" r:id="rId6"/>
    <p:sldId id="269" r:id="rId7"/>
    <p:sldId id="261" r:id="rId8"/>
    <p:sldId id="263" r:id="rId9"/>
    <p:sldId id="266" r:id="rId10"/>
    <p:sldId id="264" r:id="rId11"/>
    <p:sldId id="265" r:id="rId12"/>
    <p:sldId id="258" r:id="rId13"/>
    <p:sldId id="268" r:id="rId14"/>
    <p:sldId id="267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208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7C9CC-53DC-C346-B9F1-5F96B64ACFBD}" type="datetimeFigureOut">
              <a:rPr kumimoji="1" lang="zh-CN" altLang="en-US" smtClean="0"/>
              <a:t>2022/7/13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36ADA-2885-5547-98A9-B47C27BF99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392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93224-650D-9E44-88ED-DF443635A047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01269-D566-824A-B4DB-B39EA7A8610F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7453-4961-6A44-9AB4-4EB67F58E7C9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48C2DA-A3B3-7D41-90C9-2AEEEAAD9F09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035BE-3C30-0740-8883-598B423301EA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56F8B-261D-7D4A-8F67-67194EE04EAF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6D0A5-AEF5-9E47-A482-864F5A2978B1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B1D44-CC01-8C44-9D5C-A76321467DBD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35B2D-8821-A441-87F2-022948C44568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CED88-F353-704D-84A7-C69AE6F8A001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7E236074-0333-CC4F-A897-84C4CAFFCC02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9A8B083-443B-734F-9799-8676FAEE954D}" type="datetime1">
              <a:rPr lang="zh-CN" altLang="en-US" smtClean="0"/>
              <a:t>2022/7/13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altLang="zh-CN"/>
              <a:t>1. </a:t>
            </a:r>
            <a:r>
              <a:rPr lang="zh-CN" altLang="en-US"/>
              <a:t>陆大</a:t>
            </a:r>
            <a:r>
              <a:rPr lang="en-US" altLang="zh-CN"/>
              <a:t>. </a:t>
            </a:r>
            <a:r>
              <a:rPr lang="zh-CN" altLang="en-US"/>
              <a:t>随机过程及其应用</a:t>
            </a:r>
            <a:r>
              <a:rPr lang="en-US" altLang="zh-CN"/>
              <a:t>[</a:t>
            </a:r>
            <a:r>
              <a:rPr lang="en" altLang="zh-CN"/>
              <a:t>M]. </a:t>
            </a:r>
            <a:r>
              <a:rPr lang="zh-CN" altLang="en-US"/>
              <a:t>清华大学出版社</a:t>
            </a:r>
            <a:r>
              <a:rPr lang="en-US" altLang="zh-CN"/>
              <a:t>, 1986.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aike.baidu.com/item/%E9%9A%8F%E6%9C%BA%E5%8F%98%E9%87%8F/82898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89BF9A-510E-A522-7B6D-CD5DDF0F3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740229"/>
            <a:ext cx="8991600" cy="3292435"/>
          </a:xfrm>
        </p:spPr>
        <p:txBody>
          <a:bodyPr>
            <a:normAutofit/>
          </a:bodyPr>
          <a:lstStyle/>
          <a:p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FF9077F-1B07-55CF-82C8-58670529E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F61C37-E09F-5364-B6BE-D3E7C4831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55" y="553357"/>
            <a:ext cx="11868889" cy="37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4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74AC91-0BA5-948F-B256-DD700833D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Auto-Correlation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1098DC-06AD-18DF-10DD-AAFE8356E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" altLang="zh-CN" dirty="0">
              <a:latin typeface="Arial" panose="020B0604020202020204" pitchFamily="34" charset="0"/>
            </a:endParaRPr>
          </a:p>
          <a:p>
            <a:r>
              <a:rPr lang="en" altLang="zh-CN" dirty="0"/>
              <a:t>Time delay aggregation </a:t>
            </a:r>
            <a:r>
              <a:rPr lang="en" altLang="zh-CN" dirty="0">
                <a:latin typeface="Arial" panose="020B0604020202020204" pitchFamily="34" charset="0"/>
              </a:rPr>
              <a:t> 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A1BBB9-A817-F1D8-A1CE-8F9C9258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44" y="3553572"/>
            <a:ext cx="6169589" cy="17332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261A5B-FE2C-30FB-3B29-030718C7E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914" y="3178204"/>
            <a:ext cx="4789442" cy="22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14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4B592B-6DC6-3931-8BC8-04966D5E0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F237A-320B-0CCD-6EA3-9F3B5815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983" y="1820981"/>
            <a:ext cx="8260033" cy="4509572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77F4F61A-4383-90FC-53EC-E62702A09109}"/>
              </a:ext>
            </a:extLst>
          </p:cNvPr>
          <p:cNvSpPr txBox="1">
            <a:spLocks/>
          </p:cNvSpPr>
          <p:nvPr/>
        </p:nvSpPr>
        <p:spPr bwMode="black">
          <a:xfrm>
            <a:off x="2374990" y="330879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/>
              <a:t>Auto-Correlation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8945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51C6E-E44A-664D-C16A-95B215A9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1836"/>
            <a:ext cx="7729728" cy="1188720"/>
          </a:xfrm>
        </p:spPr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1F773-E781-84C0-E0AC-3790281D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AABBF-FAA9-619F-1CCD-3DADA2F2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9" y="1411357"/>
            <a:ext cx="9815062" cy="53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24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9E3663-322B-8112-8C48-D35603521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Datasets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6A7CEF-55B4-3B50-4EE2-06179761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56722-009C-304B-0C7C-E912E47D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58" y="3301838"/>
            <a:ext cx="10192284" cy="17743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9D7264-AD84-98AA-F6CF-6485CA45BA38}"/>
              </a:ext>
            </a:extLst>
          </p:cNvPr>
          <p:cNvSpPr txBox="1"/>
          <p:nvPr/>
        </p:nvSpPr>
        <p:spPr>
          <a:xfrm>
            <a:off x="418744" y="6141679"/>
            <a:ext cx="9542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/>
              <a:t>Zeng A, Chen M, Zhang L, et al. Are Transformers Effective for Time Series Forecasting?[J]. </a:t>
            </a:r>
            <a:r>
              <a:rPr lang="en" altLang="zh-CN" sz="1000" dirty="0" err="1"/>
              <a:t>arXiv</a:t>
            </a:r>
            <a:r>
              <a:rPr lang="en" altLang="zh-CN" sz="1000" dirty="0"/>
              <a:t> preprint arXiv:2205.13504, 2022.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173748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FE52A-E37F-B9EC-41E5-CCB97C7EC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12663"/>
            <a:ext cx="7729728" cy="1188720"/>
          </a:xfrm>
        </p:spPr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F2A7D1-B24C-CBF8-5C38-037A4EF81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CEF696-EC64-9FB4-E51D-CF06292CB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143" y="1615154"/>
            <a:ext cx="5459714" cy="481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4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6ED4C-F221-ECA4-5103-DA0A7F2D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Ablation studies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18093-F8A4-5F4F-657B-DEB7D4217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Auto-Correlation vs. self-attention family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82737-027F-DC23-6947-1D8FCFA91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3038862"/>
            <a:ext cx="7453120" cy="34341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272008-EEF4-719E-8B1B-9D73990EF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512" y="79242"/>
            <a:ext cx="3823257" cy="20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396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D644E-73FE-27A2-6F1E-7DBA42522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</a:rPr>
              <a:t>Decomposition architecture</a:t>
            </a:r>
            <a:endParaRPr lang="zh-CN" altLang="en-US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AA2B54-1B8E-FA4C-9EC4-B936BAAA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39" y="3246470"/>
            <a:ext cx="8860921" cy="2778074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10C3450-69ED-A910-8EA6-E145ED5737B6}"/>
              </a:ext>
            </a:extLst>
          </p:cNvPr>
          <p:cNvSpPr txBox="1">
            <a:spLocks/>
          </p:cNvSpPr>
          <p:nvPr/>
        </p:nvSpPr>
        <p:spPr bwMode="black">
          <a:xfrm>
            <a:off x="2231136" y="580540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/>
              <a:t>Ablation studies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B9B7CEF-4697-98AB-3C96-EE980C48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6512" y="79242"/>
            <a:ext cx="3823257" cy="20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77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AB6780-6A54-9D15-D9B8-5AF19AE9F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39330"/>
            <a:ext cx="7729728" cy="3101983"/>
          </a:xfrm>
        </p:spPr>
        <p:txBody>
          <a:bodyPr>
            <a:normAutofit/>
          </a:bodyPr>
          <a:lstStyle/>
          <a:p>
            <a:r>
              <a:rPr kumimoji="1" lang="en-US" altLang="zh-CN" sz="8800" dirty="0"/>
              <a:t>Thank</a:t>
            </a:r>
            <a:r>
              <a:rPr kumimoji="1" lang="zh-CN" altLang="en-US" sz="8800" dirty="0"/>
              <a:t> </a:t>
            </a:r>
            <a:r>
              <a:rPr kumimoji="1" lang="en-US" altLang="zh-CN" sz="8800" dirty="0"/>
              <a:t>you</a:t>
            </a:r>
            <a:endParaRPr kumimoji="1" lang="zh-CN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921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D9C4BA-FC0B-29A6-9CC7-A12D96ED9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8469"/>
            <a:ext cx="7729728" cy="1188720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/>
              <a:t>Dlinear</a:t>
            </a:r>
            <a:r>
              <a:rPr kumimoji="1" lang="en-US" altLang="zh-CN" dirty="0"/>
              <a:t>: </a:t>
            </a:r>
            <a:r>
              <a:rPr lang="en" altLang="zh-CN" dirty="0"/>
              <a:t>Are Transformers Effective for Time Series Forecasting?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1D1311-8E4A-E797-1706-68C208322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4E3816-0FB1-4D32-ABC7-64BED0430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85" y="1878124"/>
            <a:ext cx="9808029" cy="425312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4A195F0-1E35-6090-5489-47D4925E4E09}"/>
              </a:ext>
            </a:extLst>
          </p:cNvPr>
          <p:cNvSpPr txBox="1"/>
          <p:nvPr/>
        </p:nvSpPr>
        <p:spPr>
          <a:xfrm>
            <a:off x="418744" y="6522476"/>
            <a:ext cx="95421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/>
              <a:t>Zeng A, Chen M, Zhang L, et al. Are Transformers Effective for Time Series Forecasting?[J]. </a:t>
            </a:r>
            <a:r>
              <a:rPr lang="en" altLang="zh-CN" sz="1000" dirty="0" err="1"/>
              <a:t>arXiv</a:t>
            </a:r>
            <a:r>
              <a:rPr lang="en" altLang="zh-CN" sz="1000" dirty="0"/>
              <a:t> preprint arXiv:2205.13504, 2022.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85783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3BBB7-69CA-782E-6D1D-54CD54EDD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随机过程理论</a:t>
            </a:r>
            <a:br>
              <a:rPr kumimoji="1" lang="en-US" altLang="zh-CN" dirty="0"/>
            </a:br>
            <a:r>
              <a:rPr lang="en" altLang="zh-CN" dirty="0"/>
              <a:t>stochastic process theory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33C99-6BCC-8A71-DB23-9174BAF73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一族无穷多个、相互有关的</a:t>
            </a:r>
            <a:r>
              <a:rPr lang="zh-CN" altLang="en-US" dirty="0">
                <a:hlinkClick r:id="rId2"/>
              </a:rPr>
              <a:t>随机变量</a:t>
            </a:r>
            <a:r>
              <a:rPr lang="zh-CN" altLang="en-US" dirty="0"/>
              <a:t>，就是随机过程。例如马尔可夫过程属于随机过程。</a:t>
            </a:r>
            <a:endParaRPr lang="en-US" altLang="zh-CN" dirty="0"/>
          </a:p>
          <a:p>
            <a:r>
              <a:rPr lang="zh-CN" altLang="en-US" dirty="0"/>
              <a:t>马尔可夫过程：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马尔可夫性</a:t>
            </a:r>
            <a:r>
              <a:rPr lang="en-US" altLang="zh-CN" dirty="0"/>
              <a:t>=</a:t>
            </a:r>
            <a:r>
              <a:rPr lang="zh-CN" altLang="en-US" dirty="0"/>
              <a:t>无后效性</a:t>
            </a:r>
            <a:endParaRPr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83CC43-12E3-B86E-6149-E2DD4FF4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3846940"/>
            <a:ext cx="68834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9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61E9E-6838-6B33-2B52-01E4D2ED6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Decomposition of Time Series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741417-857E-772D-EC37-BEE62387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altLang="zh-CN" dirty="0"/>
              <a:t>“To handling intricate temporal patterns and breaking the bottleneck of computation efficiency and information utilization.”</a:t>
            </a:r>
          </a:p>
          <a:p>
            <a:r>
              <a:rPr lang="en" altLang="zh-CN" dirty="0"/>
              <a:t>rend-seasonality decomposition from</a:t>
            </a:r>
            <a:r>
              <a:rPr lang="zh-CN" altLang="en-US" dirty="0"/>
              <a:t> </a:t>
            </a:r>
            <a:r>
              <a:rPr lang="en" altLang="zh-CN" dirty="0"/>
              <a:t>Prophet</a:t>
            </a:r>
            <a:r>
              <a:rPr lang="en" altLang="zh-CN" baseline="30000" dirty="0"/>
              <a:t>2</a:t>
            </a:r>
            <a:endParaRPr lang="en" altLang="zh-CN" dirty="0"/>
          </a:p>
          <a:p>
            <a:r>
              <a:rPr lang="en" altLang="zh-CN" dirty="0"/>
              <a:t>matrix decomposition</a:t>
            </a:r>
            <a:r>
              <a:rPr lang="zh-CN" altLang="en-US" dirty="0"/>
              <a:t> </a:t>
            </a:r>
            <a:r>
              <a:rPr lang="en-US" altLang="zh-CN" dirty="0"/>
              <a:t>from </a:t>
            </a:r>
            <a:r>
              <a:rPr lang="en" altLang="zh-CN" dirty="0"/>
              <a:t>DeepGLO</a:t>
            </a:r>
            <a:r>
              <a:rPr lang="en" altLang="zh-CN" baseline="30000" dirty="0"/>
              <a:t>3</a:t>
            </a:r>
          </a:p>
          <a:p>
            <a:pPr lvl="1"/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C3A904-8A98-408F-40B3-A8C77DA2EB4E}"/>
              </a:ext>
            </a:extLst>
          </p:cNvPr>
          <p:cNvSpPr txBox="1"/>
          <p:nvPr/>
        </p:nvSpPr>
        <p:spPr>
          <a:xfrm>
            <a:off x="682901" y="6224659"/>
            <a:ext cx="10826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</a:rPr>
              <a:t>2. Sean J Taylor and Benjamin </a:t>
            </a:r>
            <a:r>
              <a:rPr lang="en" altLang="zh-CN" sz="1000" dirty="0" err="1">
                <a:effectLst/>
              </a:rPr>
              <a:t>Letham</a:t>
            </a:r>
            <a:r>
              <a:rPr lang="en" altLang="zh-CN" sz="1000" dirty="0">
                <a:effectLst/>
              </a:rPr>
              <a:t>. Forecasting at scale. Am. Stat., 2018</a:t>
            </a:r>
          </a:p>
          <a:p>
            <a:r>
              <a:rPr lang="en" altLang="zh-CN" sz="1000" dirty="0"/>
              <a:t>3. Rajat Sen, Hsiang-Fu Yu, and </a:t>
            </a:r>
            <a:r>
              <a:rPr lang="en" altLang="zh-CN" sz="1000" dirty="0" err="1"/>
              <a:t>Inderjit</a:t>
            </a:r>
            <a:r>
              <a:rPr lang="en" altLang="zh-CN" sz="1000" dirty="0"/>
              <a:t> S. Dhillon. Think globally, act locally: A deep neural network approach to high-dimensional time series forecasting. In </a:t>
            </a:r>
            <a:r>
              <a:rPr lang="en" altLang="zh-CN" sz="1000" dirty="0" err="1"/>
              <a:t>NeurIPS</a:t>
            </a:r>
            <a:r>
              <a:rPr lang="en" altLang="zh-CN" sz="1000" dirty="0"/>
              <a:t>, 2019.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629020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298508-348F-EB4A-7660-37C886F3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>
                <a:latin typeface="Arial" panose="020B0604020202020204" pitchFamily="34" charset="0"/>
              </a:rPr>
              <a:t>seasonal-trend decomposition(STL)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66EB0-D64B-0E27-D40A-CAA5A4025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2000751-1AB1-DF3A-1428-3E447B2D8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2153412"/>
            <a:ext cx="3404489" cy="43350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BFA6E25-8362-8489-C35B-469C14522C9E}"/>
              </a:ext>
            </a:extLst>
          </p:cNvPr>
          <p:cNvSpPr txBox="1"/>
          <p:nvPr/>
        </p:nvSpPr>
        <p:spPr>
          <a:xfrm>
            <a:off x="508000" y="6505561"/>
            <a:ext cx="1038895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1000" dirty="0">
                <a:effectLst/>
                <a:latin typeface="Arial" panose="020B0604020202020204" pitchFamily="34" charset="0"/>
              </a:rPr>
              <a:t>Cleveland Robert, C William, and </a:t>
            </a:r>
            <a:r>
              <a:rPr lang="en" altLang="zh-CN" sz="1000" dirty="0" err="1">
                <a:effectLst/>
                <a:latin typeface="Arial" panose="020B0604020202020204" pitchFamily="34" charset="0"/>
              </a:rPr>
              <a:t>Terpenning</a:t>
            </a:r>
            <a:r>
              <a:rPr lang="en" altLang="zh-CN" sz="1000" dirty="0">
                <a:effectLst/>
                <a:latin typeface="Arial" panose="020B0604020202020204" pitchFamily="34" charset="0"/>
              </a:rPr>
              <a:t> Irma. STL: A seasonal-trend decomposition procedure based on loess. J. Off. Stat, 1990.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C5018E-9FCB-EDC3-225D-FD7247A6F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274" y="3830662"/>
            <a:ext cx="27940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89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951C6E-E44A-664D-C16A-95B215A9C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21836"/>
            <a:ext cx="7729728" cy="1188720"/>
          </a:xfrm>
        </p:spPr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51F773-E781-84C0-E0AC-3790281D6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2AABBF-FAA9-619F-1CCD-3DADA2F2A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469" y="1411357"/>
            <a:ext cx="9815062" cy="532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8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FBC1FF-6673-D22F-BB57-88FE0DE45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Model inputs 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3016C02-43E8-AF15-7603-AA16C9092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00" y="3399182"/>
            <a:ext cx="5588000" cy="170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1DFC9C0-361A-8E8C-0671-535558F3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614" y="2385856"/>
            <a:ext cx="2793250" cy="40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1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87F9E-ABD9-2A88-9AA4-F9763A8F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755"/>
            <a:ext cx="7729728" cy="1188720"/>
          </a:xfrm>
        </p:spPr>
        <p:txBody>
          <a:bodyPr/>
          <a:lstStyle/>
          <a:p>
            <a:r>
              <a:rPr kumimoji="1" lang="en-US" altLang="zh-CN" dirty="0"/>
              <a:t>Auto-Correlation</a:t>
            </a:r>
            <a:endParaRPr kumimoji="1"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EE94035-2D1B-1D3E-5675-334E37F3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7685F3-1061-06FD-94DB-0B698230D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84" y="1798983"/>
            <a:ext cx="10066681" cy="473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82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28120-453D-1750-497E-31604056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878008"/>
            <a:ext cx="7729728" cy="3101983"/>
          </a:xfrm>
        </p:spPr>
        <p:txBody>
          <a:bodyPr/>
          <a:lstStyle/>
          <a:p>
            <a:r>
              <a:rPr lang="en" altLang="zh-CN" dirty="0">
                <a:latin typeface="Arial" panose="020B0604020202020204" pitchFamily="34" charset="0"/>
              </a:rPr>
              <a:t>Period-based dependencies</a:t>
            </a:r>
          </a:p>
          <a:p>
            <a:endParaRPr lang="en" altLang="zh-CN" dirty="0"/>
          </a:p>
          <a:p>
            <a:endParaRPr lang="en" altLang="zh-CN" dirty="0"/>
          </a:p>
          <a:p>
            <a:pPr marL="0" indent="0">
              <a:buNone/>
            </a:pPr>
            <a:endParaRPr lang="en" altLang="zh-CN" dirty="0"/>
          </a:p>
          <a:p>
            <a:r>
              <a:rPr lang="en" altLang="zh-CN" dirty="0"/>
              <a:t>Efficient computation</a:t>
            </a:r>
            <a:endParaRPr kumimoji="1"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FA37EC12-65AB-BF6F-8502-04277516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21755"/>
            <a:ext cx="7729728" cy="1188720"/>
          </a:xfrm>
        </p:spPr>
        <p:txBody>
          <a:bodyPr/>
          <a:lstStyle/>
          <a:p>
            <a:r>
              <a:rPr kumimoji="1" lang="en-US" altLang="zh-CN" dirty="0"/>
              <a:t>Auto-Correlation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B28A7AB-D8B5-74AA-3268-8C93B8BE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960" y="2580829"/>
            <a:ext cx="4500896" cy="2118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ECA658B-F14C-062C-E7A1-ACA36F6B6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16" y="3999030"/>
            <a:ext cx="6503349" cy="15245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9E1210-DB03-3C2A-9D18-531DE6561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506" y="2267583"/>
            <a:ext cx="3379195" cy="8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04625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包裹</Template>
  <TotalTime>125</TotalTime>
  <Words>259</Words>
  <Application>Microsoft Macintosh PowerPoint</Application>
  <PresentationFormat>宽屏</PresentationFormat>
  <Paragraphs>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1" baseType="lpstr">
      <vt:lpstr>等线</vt:lpstr>
      <vt:lpstr>Arial</vt:lpstr>
      <vt:lpstr>Gill Sans MT</vt:lpstr>
      <vt:lpstr>包裹</vt:lpstr>
      <vt:lpstr>PowerPoint 演示文稿</vt:lpstr>
      <vt:lpstr>Dlinear: Are Transformers Effective for Time Series Forecasting?</vt:lpstr>
      <vt:lpstr>随机过程理论 stochastic process theory</vt:lpstr>
      <vt:lpstr>Decomposition of Time Series</vt:lpstr>
      <vt:lpstr>seasonal-trend decomposition(STL)</vt:lpstr>
      <vt:lpstr>Framework</vt:lpstr>
      <vt:lpstr>Model inputs </vt:lpstr>
      <vt:lpstr>Auto-Correlation</vt:lpstr>
      <vt:lpstr>Auto-Correlation</vt:lpstr>
      <vt:lpstr>Auto-Correlation</vt:lpstr>
      <vt:lpstr>PowerPoint 演示文稿</vt:lpstr>
      <vt:lpstr>Framework</vt:lpstr>
      <vt:lpstr>Datasets</vt:lpstr>
      <vt:lpstr>Experiments</vt:lpstr>
      <vt:lpstr>Ablation studies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邢 梦达</dc:creator>
  <cp:lastModifiedBy>邢 梦达</cp:lastModifiedBy>
  <cp:revision>4</cp:revision>
  <dcterms:created xsi:type="dcterms:W3CDTF">2022-07-13T00:43:43Z</dcterms:created>
  <dcterms:modified xsi:type="dcterms:W3CDTF">2022-07-13T02:49:02Z</dcterms:modified>
</cp:coreProperties>
</file>